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256" r:id="rId2"/>
    <p:sldId id="259" r:id="rId3"/>
    <p:sldId id="321" r:id="rId4"/>
    <p:sldId id="262" r:id="rId5"/>
    <p:sldId id="320" r:id="rId6"/>
    <p:sldId id="260" r:id="rId7"/>
    <p:sldId id="303" r:id="rId8"/>
    <p:sldId id="305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06" r:id="rId17"/>
    <p:sldId id="315" r:id="rId18"/>
    <p:sldId id="316" r:id="rId19"/>
    <p:sldId id="317" r:id="rId20"/>
    <p:sldId id="318" r:id="rId21"/>
    <p:sldId id="307" r:id="rId22"/>
    <p:sldId id="319" r:id="rId23"/>
    <p:sldId id="323" r:id="rId24"/>
    <p:sldId id="275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763D25-2353-4BBF-B3B9-161C70C93208}">
  <a:tblStyle styleId="{26763D25-2353-4BBF-B3B9-161C70C93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A51DA3-DBB0-4244-903D-9C199AD585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346297974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346297974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96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6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e34c71042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e34c71042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3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34c71042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34c71042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34c7104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34c71042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37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34c710420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e34c710420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6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34c71042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34c71042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5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8">
            <a:off x="4869324" y="3555644"/>
            <a:ext cx="3506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9325" y="1161263"/>
            <a:ext cx="3506100" cy="2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237325" y="46978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0100" y="23626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03050" y="475215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92700" y="40705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864625" y="47250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52800" y="5064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>
            <a:stCxn id="15" idx="2"/>
            <a:endCxn id="13" idx="6"/>
          </p:cNvCxnSpPr>
          <p:nvPr/>
        </p:nvCxnSpPr>
        <p:spPr>
          <a:xfrm rot="10800000">
            <a:off x="6570125" y="4785750"/>
            <a:ext cx="129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2"/>
          <p:cNvGrpSpPr/>
          <p:nvPr/>
        </p:nvGrpSpPr>
        <p:grpSpPr>
          <a:xfrm>
            <a:off x="8055650" y="246475"/>
            <a:ext cx="795275" cy="714400"/>
            <a:chOff x="7864625" y="364925"/>
            <a:chExt cx="795275" cy="714400"/>
          </a:xfrm>
        </p:grpSpPr>
        <p:cxnSp>
          <p:nvCxnSpPr>
            <p:cNvPr id="19" name="Google Shape;19;p2"/>
            <p:cNvCxnSpPr>
              <a:stCxn id="20" idx="1"/>
              <a:endCxn id="21" idx="5"/>
            </p:cNvCxnSpPr>
            <p:nvPr/>
          </p:nvCxnSpPr>
          <p:spPr>
            <a:xfrm rot="10800000">
              <a:off x="7968341" y="468766"/>
              <a:ext cx="634200" cy="553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8592700" y="10121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864625" y="364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5057775" y="1106850"/>
            <a:ext cx="31077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 rot="-332">
            <a:off x="5057825" y="2218498"/>
            <a:ext cx="31077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1"/>
          <p:cNvSpPr/>
          <p:nvPr/>
        </p:nvSpPr>
        <p:spPr>
          <a:xfrm>
            <a:off x="5492275" y="1994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 idx="2"/>
          </p:nvPr>
        </p:nvSpPr>
        <p:spPr>
          <a:xfrm>
            <a:off x="720000" y="20202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720000" y="2473275"/>
            <a:ext cx="2340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3"/>
          </p:nvPr>
        </p:nvSpPr>
        <p:spPr>
          <a:xfrm>
            <a:off x="3409639" y="20202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4"/>
          </p:nvPr>
        </p:nvSpPr>
        <p:spPr>
          <a:xfrm>
            <a:off x="3407389" y="2473275"/>
            <a:ext cx="2340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 idx="5"/>
          </p:nvPr>
        </p:nvSpPr>
        <p:spPr>
          <a:xfrm>
            <a:off x="6087650" y="20202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6"/>
          </p:nvPr>
        </p:nvSpPr>
        <p:spPr>
          <a:xfrm>
            <a:off x="6083150" y="2473275"/>
            <a:ext cx="2340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820025" y="4201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598950" y="15915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6910725" y="45699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5321475" y="46371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369350" y="36870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396500" y="47819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3"/>
          <p:cNvCxnSpPr>
            <a:stCxn id="201" idx="0"/>
            <a:endCxn id="200" idx="4"/>
          </p:cNvCxnSpPr>
          <p:nvPr/>
        </p:nvCxnSpPr>
        <p:spPr>
          <a:xfrm rot="10800000">
            <a:off x="430100" y="3808475"/>
            <a:ext cx="0" cy="97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ctrTitle"/>
          </p:nvPr>
        </p:nvSpPr>
        <p:spPr>
          <a:xfrm>
            <a:off x="720000" y="598200"/>
            <a:ext cx="35091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720000" y="2265901"/>
            <a:ext cx="3509100" cy="10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2"/>
          </p:nvPr>
        </p:nvSpPr>
        <p:spPr>
          <a:xfrm rot="-786">
            <a:off x="719999" y="4171796"/>
            <a:ext cx="2623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0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/>
          <p:nvPr/>
        </p:nvSpPr>
        <p:spPr>
          <a:xfrm rot="1944738">
            <a:off x="519983" y="4814444"/>
            <a:ext cx="67163" cy="67163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1339466">
            <a:off x="269572" y="4052401"/>
            <a:ext cx="67132" cy="67132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1204550" y="41102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5279125" y="1994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27"/>
          <p:cNvCxnSpPr>
            <a:stCxn id="262" idx="4"/>
            <a:endCxn id="261" idx="1"/>
          </p:cNvCxnSpPr>
          <p:nvPr/>
        </p:nvCxnSpPr>
        <p:spPr>
          <a:xfrm>
            <a:off x="315888" y="4117017"/>
            <a:ext cx="230400" cy="69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27"/>
          <p:cNvSpPr/>
          <p:nvPr/>
        </p:nvSpPr>
        <p:spPr>
          <a:xfrm rot="1688844">
            <a:off x="8093778" y="4358465"/>
            <a:ext cx="121465" cy="12146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27"/>
          <p:cNvCxnSpPr>
            <a:stCxn id="268" idx="7"/>
            <a:endCxn id="266" idx="3"/>
          </p:cNvCxnSpPr>
          <p:nvPr/>
        </p:nvCxnSpPr>
        <p:spPr>
          <a:xfrm rot="10800000" flipH="1">
            <a:off x="7215034" y="4436841"/>
            <a:ext cx="881400" cy="36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27"/>
          <p:cNvSpPr/>
          <p:nvPr/>
        </p:nvSpPr>
        <p:spPr>
          <a:xfrm>
            <a:off x="7157675" y="47873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720000" y="3346800"/>
            <a:ext cx="2623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/>
        </p:nvSpPr>
        <p:spPr>
          <a:xfrm>
            <a:off x="8776725" y="39437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8545375" y="253815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9"/>
          <p:cNvSpPr/>
          <p:nvPr/>
        </p:nvSpPr>
        <p:spPr>
          <a:xfrm rot="1539014">
            <a:off x="6576323" y="623578"/>
            <a:ext cx="67225" cy="67225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9"/>
          <p:cNvSpPr/>
          <p:nvPr/>
        </p:nvSpPr>
        <p:spPr>
          <a:xfrm rot="-1205519">
            <a:off x="5571410" y="311949"/>
            <a:ext cx="121387" cy="121387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1623325" y="2446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 rot="-675265">
            <a:off x="8749604" y="1662081"/>
            <a:ext cx="121435" cy="12143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29"/>
          <p:cNvCxnSpPr>
            <a:stCxn id="284" idx="3"/>
            <a:endCxn id="280" idx="0"/>
          </p:cNvCxnSpPr>
          <p:nvPr/>
        </p:nvCxnSpPr>
        <p:spPr>
          <a:xfrm flipH="1">
            <a:off x="8578892" y="1773286"/>
            <a:ext cx="197700" cy="76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9"/>
          <p:cNvCxnSpPr>
            <a:stCxn id="280" idx="4"/>
            <a:endCxn id="279" idx="0"/>
          </p:cNvCxnSpPr>
          <p:nvPr/>
        </p:nvCxnSpPr>
        <p:spPr>
          <a:xfrm>
            <a:off x="8578975" y="2605350"/>
            <a:ext cx="231300" cy="133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29"/>
          <p:cNvSpPr/>
          <p:nvPr/>
        </p:nvSpPr>
        <p:spPr>
          <a:xfrm>
            <a:off x="2280550" y="48962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29"/>
          <p:cNvCxnSpPr>
            <a:stCxn id="282" idx="5"/>
            <a:endCxn id="281" idx="2"/>
          </p:cNvCxnSpPr>
          <p:nvPr/>
        </p:nvCxnSpPr>
        <p:spPr>
          <a:xfrm>
            <a:off x="5687152" y="398204"/>
            <a:ext cx="892500" cy="244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9"/>
          <p:cNvSpPr/>
          <p:nvPr/>
        </p:nvSpPr>
        <p:spPr>
          <a:xfrm rot="1271060">
            <a:off x="7633692" y="244642"/>
            <a:ext cx="67244" cy="67244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 rot="1271060">
            <a:off x="432792" y="2121917"/>
            <a:ext cx="67244" cy="67244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"/>
          <p:cNvSpPr/>
          <p:nvPr/>
        </p:nvSpPr>
        <p:spPr>
          <a:xfrm rot="1186654">
            <a:off x="206562" y="2693118"/>
            <a:ext cx="121465" cy="12146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2" name="Google Shape;292;p29"/>
          <p:cNvCxnSpPr>
            <a:stCxn id="290" idx="4"/>
            <a:endCxn id="291" idx="0"/>
          </p:cNvCxnSpPr>
          <p:nvPr/>
        </p:nvCxnSpPr>
        <p:spPr>
          <a:xfrm flipH="1">
            <a:off x="287764" y="2186889"/>
            <a:ext cx="166500" cy="50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29550" y="2324100"/>
            <a:ext cx="3791100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>
            <a:spLocks noGrp="1"/>
          </p:cNvSpPr>
          <p:nvPr>
            <p:ph type="pic" idx="3"/>
          </p:nvPr>
        </p:nvSpPr>
        <p:spPr>
          <a:xfrm>
            <a:off x="5353050" y="0"/>
            <a:ext cx="3791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"/>
          <p:cNvSpPr/>
          <p:nvPr/>
        </p:nvSpPr>
        <p:spPr>
          <a:xfrm>
            <a:off x="389638" y="48163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322350" y="4101900"/>
            <a:ext cx="795275" cy="714400"/>
            <a:chOff x="7864625" y="364925"/>
            <a:chExt cx="795275" cy="714400"/>
          </a:xfrm>
        </p:grpSpPr>
        <p:cxnSp>
          <p:nvCxnSpPr>
            <p:cNvPr id="28" name="Google Shape;28;p3"/>
            <p:cNvCxnSpPr>
              <a:stCxn id="29" idx="1"/>
              <a:endCxn id="30" idx="5"/>
            </p:cNvCxnSpPr>
            <p:nvPr/>
          </p:nvCxnSpPr>
          <p:spPr>
            <a:xfrm rot="10800000">
              <a:off x="7968341" y="468766"/>
              <a:ext cx="634200" cy="553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29;p3"/>
            <p:cNvSpPr/>
            <p:nvPr/>
          </p:nvSpPr>
          <p:spPr>
            <a:xfrm>
              <a:off x="8592700" y="10121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864625" y="364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152650" y="2599375"/>
            <a:ext cx="30300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4961426" y="2599375"/>
            <a:ext cx="30300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150484" y="2161825"/>
            <a:ext cx="303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4966318" y="2161825"/>
            <a:ext cx="302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458950" y="242717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224175" y="31688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6400" y="36763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7555075" y="47692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5382000" y="46571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5"/>
          <p:cNvCxnSpPr>
            <a:stCxn id="56" idx="1"/>
            <a:endCxn id="55" idx="5"/>
          </p:cNvCxnSpPr>
          <p:nvPr/>
        </p:nvCxnSpPr>
        <p:spPr>
          <a:xfrm rot="10800000">
            <a:off x="281641" y="3226316"/>
            <a:ext cx="414600" cy="45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5"/>
          <p:cNvSpPr/>
          <p:nvPr/>
        </p:nvSpPr>
        <p:spPr>
          <a:xfrm>
            <a:off x="1991100" y="47243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7802725" y="3518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5"/>
          <p:cNvCxnSpPr>
            <a:stCxn id="61" idx="5"/>
            <a:endCxn id="63" idx="1"/>
          </p:cNvCxnSpPr>
          <p:nvPr/>
        </p:nvCxnSpPr>
        <p:spPr>
          <a:xfrm>
            <a:off x="7906432" y="455532"/>
            <a:ext cx="919200" cy="52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5"/>
          <p:cNvSpPr/>
          <p:nvPr/>
        </p:nvSpPr>
        <p:spPr>
          <a:xfrm>
            <a:off x="8815725" y="9686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5869838" y="540000"/>
            <a:ext cx="2247900" cy="10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 rot="-459">
            <a:off x="5869837" y="1515875"/>
            <a:ext cx="2247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8798625" y="2028388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8265938" y="119553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825775" y="5400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7"/>
          <p:cNvCxnSpPr>
            <a:stCxn id="81" idx="1"/>
            <a:endCxn id="82" idx="5"/>
          </p:cNvCxnSpPr>
          <p:nvPr/>
        </p:nvCxnSpPr>
        <p:spPr>
          <a:xfrm rot="10800000">
            <a:off x="8323218" y="1252981"/>
            <a:ext cx="493200" cy="793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>
            <a:stCxn id="82" idx="7"/>
            <a:endCxn id="83" idx="3"/>
          </p:cNvCxnSpPr>
          <p:nvPr/>
        </p:nvCxnSpPr>
        <p:spPr>
          <a:xfrm rot="10800000" flipH="1">
            <a:off x="8323296" y="597279"/>
            <a:ext cx="512400" cy="60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0" y="0"/>
            <a:ext cx="355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7"/>
          <p:cNvSpPr>
            <a:spLocks noGrp="1"/>
          </p:cNvSpPr>
          <p:nvPr>
            <p:ph type="pic" idx="3"/>
          </p:nvPr>
        </p:nvSpPr>
        <p:spPr>
          <a:xfrm>
            <a:off x="3690375" y="0"/>
            <a:ext cx="1873200" cy="28107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7"/>
          <p:cNvSpPr>
            <a:spLocks noGrp="1"/>
          </p:cNvSpPr>
          <p:nvPr>
            <p:ph type="pic" idx="4"/>
          </p:nvPr>
        </p:nvSpPr>
        <p:spPr>
          <a:xfrm>
            <a:off x="3690375" y="2972925"/>
            <a:ext cx="5453700" cy="217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00500"/>
            <a:ext cx="77040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369350" y="36870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96500" y="47819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17"/>
          <p:cNvCxnSpPr>
            <a:stCxn id="147" idx="0"/>
            <a:endCxn id="146" idx="4"/>
          </p:cNvCxnSpPr>
          <p:nvPr/>
        </p:nvCxnSpPr>
        <p:spPr>
          <a:xfrm rot="10800000">
            <a:off x="430100" y="3808475"/>
            <a:ext cx="0" cy="97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/>
          <p:nvPr/>
        </p:nvSpPr>
        <p:spPr>
          <a:xfrm>
            <a:off x="8627525" y="12337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8371975" y="21911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0C02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3" r:id="rId9"/>
    <p:sldLayoutId id="2147483667" r:id="rId10"/>
    <p:sldLayoutId id="2147483669" r:id="rId11"/>
    <p:sldLayoutId id="2147483673" r:id="rId12"/>
    <p:sldLayoutId id="2147483675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ileuniversity-my.sharepoint.com/:v:/g/personal/n_mamdouh2198_nu_edu_eg/EdsZd65DzMNNvchbzclf5cgBsWfAjCbZT5CvdFYZY_KtZQ?e=Y3LR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0C02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ctrTitle"/>
          </p:nvPr>
        </p:nvSpPr>
        <p:spPr>
          <a:xfrm>
            <a:off x="4209258" y="1332884"/>
            <a:ext cx="4494366" cy="2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dk1"/>
                </a:solidFill>
              </a:rPr>
              <a:t>Brain Tumor Classification Using </a:t>
            </a:r>
            <a:r>
              <a:rPr lang="en" sz="4800" dirty="0">
                <a:solidFill>
                  <a:schemeClr val="accent6"/>
                </a:solidFill>
              </a:rPr>
              <a:t>Deep Learning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305" name="Google Shape;305;p33"/>
          <p:cNvSpPr/>
          <p:nvPr/>
        </p:nvSpPr>
        <p:spPr>
          <a:xfrm flipH="1">
            <a:off x="79063" y="160675"/>
            <a:ext cx="4090137" cy="5143451"/>
          </a:xfrm>
          <a:custGeom>
            <a:avLst/>
            <a:gdLst/>
            <a:ahLst/>
            <a:cxnLst/>
            <a:rect l="l" t="t" r="r" b="b"/>
            <a:pathLst>
              <a:path w="43452" h="54642" extrusionOk="0">
                <a:moveTo>
                  <a:pt x="10622" y="6323"/>
                </a:moveTo>
                <a:cubicBezTo>
                  <a:pt x="7539" y="8772"/>
                  <a:pt x="4779" y="13102"/>
                  <a:pt x="4248" y="15567"/>
                </a:cubicBezTo>
                <a:cubicBezTo>
                  <a:pt x="3717" y="18031"/>
                  <a:pt x="3806" y="19792"/>
                  <a:pt x="4160" y="22169"/>
                </a:cubicBezTo>
                <a:cubicBezTo>
                  <a:pt x="4514" y="24546"/>
                  <a:pt x="3983" y="26747"/>
                  <a:pt x="2479" y="28595"/>
                </a:cubicBezTo>
                <a:cubicBezTo>
                  <a:pt x="974" y="30445"/>
                  <a:pt x="0" y="31501"/>
                  <a:pt x="1504" y="32556"/>
                </a:cubicBezTo>
                <a:cubicBezTo>
                  <a:pt x="3008" y="33612"/>
                  <a:pt x="4337" y="33790"/>
                  <a:pt x="3894" y="34670"/>
                </a:cubicBezTo>
                <a:cubicBezTo>
                  <a:pt x="3451" y="35550"/>
                  <a:pt x="3280" y="35926"/>
                  <a:pt x="3592" y="36472"/>
                </a:cubicBezTo>
                <a:cubicBezTo>
                  <a:pt x="3907" y="37019"/>
                  <a:pt x="4141" y="37251"/>
                  <a:pt x="4141" y="37251"/>
                </a:cubicBezTo>
                <a:cubicBezTo>
                  <a:pt x="4141" y="37251"/>
                  <a:pt x="3279" y="38422"/>
                  <a:pt x="3749" y="39045"/>
                </a:cubicBezTo>
                <a:cubicBezTo>
                  <a:pt x="4220" y="39670"/>
                  <a:pt x="5160" y="39045"/>
                  <a:pt x="5317" y="40371"/>
                </a:cubicBezTo>
                <a:cubicBezTo>
                  <a:pt x="5475" y="41697"/>
                  <a:pt x="4769" y="43336"/>
                  <a:pt x="6415" y="44272"/>
                </a:cubicBezTo>
                <a:cubicBezTo>
                  <a:pt x="8063" y="45209"/>
                  <a:pt x="12219" y="44272"/>
                  <a:pt x="13867" y="43881"/>
                </a:cubicBezTo>
                <a:cubicBezTo>
                  <a:pt x="15515" y="43490"/>
                  <a:pt x="17162" y="43490"/>
                  <a:pt x="18653" y="47391"/>
                </a:cubicBezTo>
                <a:cubicBezTo>
                  <a:pt x="19612" y="49903"/>
                  <a:pt x="20603" y="52382"/>
                  <a:pt x="20791" y="54642"/>
                </a:cubicBezTo>
                <a:lnTo>
                  <a:pt x="40379" y="54642"/>
                </a:lnTo>
                <a:cubicBezTo>
                  <a:pt x="38522" y="50254"/>
                  <a:pt x="34803" y="41740"/>
                  <a:pt x="35677" y="38265"/>
                </a:cubicBezTo>
                <a:cubicBezTo>
                  <a:pt x="36618" y="34520"/>
                  <a:pt x="40723" y="32937"/>
                  <a:pt x="42087" y="25964"/>
                </a:cubicBezTo>
                <a:cubicBezTo>
                  <a:pt x="43452" y="18991"/>
                  <a:pt x="42953" y="8606"/>
                  <a:pt x="34010" y="4303"/>
                </a:cubicBezTo>
                <a:cubicBezTo>
                  <a:pt x="25068" y="0"/>
                  <a:pt x="15330" y="2582"/>
                  <a:pt x="10622" y="6323"/>
                </a:cubicBezTo>
                <a:close/>
              </a:path>
            </a:pathLst>
          </a:custGeom>
          <a:solidFill>
            <a:srgbClr val="00DBF6">
              <a:alpha val="18350"/>
            </a:srgbClr>
          </a:solidFill>
          <a:ln>
            <a:noFill/>
          </a:ln>
          <a:effectLst>
            <a:outerShdw blurRad="228600" dist="19050" dir="5400000" algn="bl" rotWithShape="0">
              <a:schemeClr val="accent3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321249" y="728978"/>
            <a:ext cx="2991294" cy="2549009"/>
            <a:chOff x="930854" y="1021197"/>
            <a:chExt cx="4016237" cy="3422408"/>
          </a:xfrm>
        </p:grpSpPr>
        <p:sp>
          <p:nvSpPr>
            <p:cNvPr id="307" name="Google Shape;307;p33"/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FF2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3"/>
          <p:cNvSpPr/>
          <p:nvPr/>
        </p:nvSpPr>
        <p:spPr>
          <a:xfrm>
            <a:off x="140226" y="14052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"/>
          <p:cNvSpPr/>
          <p:nvPr/>
        </p:nvSpPr>
        <p:spPr>
          <a:xfrm>
            <a:off x="-48124" y="40434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1488376" y="48610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3500276" y="6617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3"/>
          <p:cNvGrpSpPr/>
          <p:nvPr/>
        </p:nvGrpSpPr>
        <p:grpSpPr>
          <a:xfrm>
            <a:off x="3142751" y="25500"/>
            <a:ext cx="1961600" cy="1029000"/>
            <a:chOff x="4501725" y="419225"/>
            <a:chExt cx="1961600" cy="1029000"/>
          </a:xfrm>
        </p:grpSpPr>
        <p:sp>
          <p:nvSpPr>
            <p:cNvPr id="339" name="Google Shape;339;p33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2" name="Google Shape;342;p33"/>
            <p:cNvCxnSpPr>
              <a:stCxn id="339" idx="2"/>
              <a:endCxn id="341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33"/>
            <p:cNvCxnSpPr>
              <a:stCxn id="340" idx="3"/>
              <a:endCxn id="339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4" name="Google Shape;344;p33"/>
          <p:cNvCxnSpPr>
            <a:stCxn id="335" idx="5"/>
            <a:endCxn id="336" idx="2"/>
          </p:cNvCxnSpPr>
          <p:nvPr/>
        </p:nvCxnSpPr>
        <p:spPr>
          <a:xfrm>
            <a:off x="55583" y="4147132"/>
            <a:ext cx="1432800" cy="7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41;p39">
            <a:extLst>
              <a:ext uri="{FF2B5EF4-FFF2-40B4-BE49-F238E27FC236}">
                <a16:creationId xmlns:a16="http://schemas.microsoft.com/office/drawing/2014/main" id="{CFEDB8BF-AF5D-7B6C-1D58-BB839C7B253B}"/>
              </a:ext>
            </a:extLst>
          </p:cNvPr>
          <p:cNvSpPr txBox="1">
            <a:spLocks/>
          </p:cNvSpPr>
          <p:nvPr/>
        </p:nvSpPr>
        <p:spPr>
          <a:xfrm>
            <a:off x="4834913" y="4361062"/>
            <a:ext cx="3243055" cy="56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</a:rPr>
              <a:t>Recorded presentation: </a:t>
            </a:r>
            <a:r>
              <a:rPr lang="en-US" sz="11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  <a:hlinkClick r:id="rId3"/>
              </a:rPr>
              <a:t>https://nileuniversity-my.sharepoint.com/:v:/g/personal/n_mamdouh2198_nu_edu_eg/EdsZd65DzMNNvchbzclf5cgBsWfAjCbZT5CvdFYZY_KtZQ?e=Y3LRmS</a:t>
            </a:r>
            <a:endParaRPr lang="en-US" sz="1100" dirty="0">
              <a:solidFill>
                <a:schemeClr val="tx1"/>
              </a:solidFill>
              <a:latin typeface="Raleway" pitchFamily="2" charset="0"/>
              <a:ea typeface="Calibri" panose="020F0502020204030204" pitchFamily="34" charset="0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Raleway" pitchFamily="2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17520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Exploratory data analysis</a:t>
            </a:r>
          </a:p>
        </p:txBody>
      </p:sp>
      <p:pic>
        <p:nvPicPr>
          <p:cNvPr id="3" name="Picture 2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3619C4C-211E-DF6D-5FFC-105452D2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2" y="886263"/>
            <a:ext cx="4781550" cy="20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of a number of images&#10;&#10;Description automatically generated">
            <a:extLst>
              <a:ext uri="{FF2B5EF4-FFF2-40B4-BE49-F238E27FC236}">
                <a16:creationId xmlns:a16="http://schemas.microsoft.com/office/drawing/2014/main" id="{B033731C-05F5-D54A-1CFE-E10DA832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2" y="2975998"/>
            <a:ext cx="4781550" cy="205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ink and purple pie chart&#10;&#10;Description automatically generated">
            <a:extLst>
              <a:ext uri="{FF2B5EF4-FFF2-40B4-BE49-F238E27FC236}">
                <a16:creationId xmlns:a16="http://schemas.microsoft.com/office/drawing/2014/main" id="{DF4F7F06-74D5-A23D-EDE1-31DC3DEDA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97" y="1550413"/>
            <a:ext cx="3468695" cy="277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92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Splitting the data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440" name="Google Shape;440;p39"/>
          <p:cNvSpPr txBox="1">
            <a:spLocks noGrp="1"/>
          </p:cNvSpPr>
          <p:nvPr>
            <p:ph type="title" idx="2"/>
          </p:nvPr>
        </p:nvSpPr>
        <p:spPr>
          <a:xfrm>
            <a:off x="720000" y="206536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Training data</a:t>
            </a:r>
            <a:endParaRPr sz="2400" dirty="0"/>
          </a:p>
        </p:txBody>
      </p:sp>
      <p:sp>
        <p:nvSpPr>
          <p:cNvPr id="441" name="Google Shape;441;p39"/>
          <p:cNvSpPr txBox="1">
            <a:spLocks noGrp="1"/>
          </p:cNvSpPr>
          <p:nvPr>
            <p:ph type="subTitle" idx="1"/>
          </p:nvPr>
        </p:nvSpPr>
        <p:spPr>
          <a:xfrm>
            <a:off x="720000" y="2518431"/>
            <a:ext cx="2340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Raleway" pitchFamily="2" charset="0"/>
                <a:ea typeface="Calibri" panose="020F0502020204030204" pitchFamily="34" charset="0"/>
              </a:rPr>
              <a:t>used to train the actual model while it is still being developed</a:t>
            </a:r>
            <a:endParaRPr sz="1600" dirty="0">
              <a:latin typeface="Raleway" pitchFamily="2" charset="0"/>
            </a:endParaRPr>
          </a:p>
        </p:txBody>
      </p:sp>
      <p:sp>
        <p:nvSpPr>
          <p:cNvPr id="442" name="Google Shape;442;p39"/>
          <p:cNvSpPr txBox="1">
            <a:spLocks noGrp="1"/>
          </p:cNvSpPr>
          <p:nvPr>
            <p:ph type="title" idx="3"/>
          </p:nvPr>
        </p:nvSpPr>
        <p:spPr>
          <a:xfrm>
            <a:off x="3227156" y="2065369"/>
            <a:ext cx="268968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Validation data</a:t>
            </a:r>
            <a:endParaRPr sz="2400" dirty="0"/>
          </a:p>
        </p:txBody>
      </p:sp>
      <p:sp>
        <p:nvSpPr>
          <p:cNvPr id="443" name="Google Shape;443;p39"/>
          <p:cNvSpPr txBox="1">
            <a:spLocks noGrp="1"/>
          </p:cNvSpPr>
          <p:nvPr>
            <p:ph type="subTitle" idx="4"/>
          </p:nvPr>
        </p:nvSpPr>
        <p:spPr>
          <a:xfrm>
            <a:off x="3407389" y="2518431"/>
            <a:ext cx="23409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Raleway" pitchFamily="2" charset="0"/>
                <a:ea typeface="Calibri" panose="020F0502020204030204" pitchFamily="34" charset="0"/>
              </a:rPr>
              <a:t>used to show how the model is learning and adapting</a:t>
            </a:r>
            <a:endParaRPr sz="1600" dirty="0">
              <a:latin typeface="Raleway" pitchFamily="2" charset="0"/>
            </a:endParaRPr>
          </a:p>
        </p:txBody>
      </p:sp>
      <p:sp>
        <p:nvSpPr>
          <p:cNvPr id="444" name="Google Shape;444;p39"/>
          <p:cNvSpPr txBox="1">
            <a:spLocks noGrp="1"/>
          </p:cNvSpPr>
          <p:nvPr>
            <p:ph type="title" idx="5"/>
          </p:nvPr>
        </p:nvSpPr>
        <p:spPr>
          <a:xfrm>
            <a:off x="6087650" y="206536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data</a:t>
            </a:r>
            <a:endParaRPr sz="2400" dirty="0"/>
          </a:p>
        </p:txBody>
      </p:sp>
      <p:grpSp>
        <p:nvGrpSpPr>
          <p:cNvPr id="446" name="Google Shape;446;p39"/>
          <p:cNvGrpSpPr/>
          <p:nvPr/>
        </p:nvGrpSpPr>
        <p:grpSpPr>
          <a:xfrm>
            <a:off x="5600921" y="105821"/>
            <a:ext cx="1961600" cy="1029000"/>
            <a:chOff x="4501725" y="419225"/>
            <a:chExt cx="1961600" cy="1029000"/>
          </a:xfrm>
        </p:grpSpPr>
        <p:sp>
          <p:nvSpPr>
            <p:cNvPr id="447" name="Google Shape;447;p39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cxnSp>
          <p:nvCxnSpPr>
            <p:cNvPr id="450" name="Google Shape;450;p39"/>
            <p:cNvCxnSpPr>
              <a:stCxn id="447" idx="2"/>
              <a:endCxn id="449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39"/>
            <p:cNvCxnSpPr>
              <a:stCxn id="448" idx="3"/>
              <a:endCxn id="447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2" name="Google Shape;452;p39"/>
          <p:cNvSpPr/>
          <p:nvPr/>
        </p:nvSpPr>
        <p:spPr>
          <a:xfrm>
            <a:off x="6360700" y="4234656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3" name="Google Shape;453;p39"/>
          <p:cNvSpPr/>
          <p:nvPr/>
        </p:nvSpPr>
        <p:spPr>
          <a:xfrm>
            <a:off x="1121100" y="4351806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" name="Google Shape;443;p39">
            <a:extLst>
              <a:ext uri="{FF2B5EF4-FFF2-40B4-BE49-F238E27FC236}">
                <a16:creationId xmlns:a16="http://schemas.microsoft.com/office/drawing/2014/main" id="{61B90FE3-AEE3-6DE8-D50C-003FB6F73A50}"/>
              </a:ext>
            </a:extLst>
          </p:cNvPr>
          <p:cNvSpPr txBox="1">
            <a:spLocks/>
          </p:cNvSpPr>
          <p:nvPr/>
        </p:nvSpPr>
        <p:spPr>
          <a:xfrm>
            <a:off x="5832495" y="2514532"/>
            <a:ext cx="2846709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>
              <a:spcAft>
                <a:spcPts val="800"/>
              </a:spcAft>
            </a:pPr>
            <a:r>
              <a:rPr lang="en-US" sz="2400" kern="1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en-US" sz="2400" kern="1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nseen data that is used to provide an unbiased final evaluation of the model.</a:t>
            </a:r>
          </a:p>
        </p:txBody>
      </p:sp>
      <p:grpSp>
        <p:nvGrpSpPr>
          <p:cNvPr id="3" name="Google Shape;17161;p76">
            <a:extLst>
              <a:ext uri="{FF2B5EF4-FFF2-40B4-BE49-F238E27FC236}">
                <a16:creationId xmlns:a16="http://schemas.microsoft.com/office/drawing/2014/main" id="{50A0D622-A026-DD58-2877-73E47CDFB8E2}"/>
              </a:ext>
            </a:extLst>
          </p:cNvPr>
          <p:cNvGrpSpPr/>
          <p:nvPr/>
        </p:nvGrpSpPr>
        <p:grpSpPr>
          <a:xfrm>
            <a:off x="6927631" y="1381146"/>
            <a:ext cx="656435" cy="645362"/>
            <a:chOff x="-30805300" y="2298675"/>
            <a:chExt cx="290650" cy="291125"/>
          </a:xfrm>
        </p:grpSpPr>
        <p:sp>
          <p:nvSpPr>
            <p:cNvPr id="4" name="Google Shape;17162;p76">
              <a:extLst>
                <a:ext uri="{FF2B5EF4-FFF2-40B4-BE49-F238E27FC236}">
                  <a16:creationId xmlns:a16="http://schemas.microsoft.com/office/drawing/2014/main" id="{73DE5366-6D6F-0F25-436F-A6FC17DD688A}"/>
                </a:ext>
              </a:extLst>
            </p:cNvPr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163;p76">
              <a:extLst>
                <a:ext uri="{FF2B5EF4-FFF2-40B4-BE49-F238E27FC236}">
                  <a16:creationId xmlns:a16="http://schemas.microsoft.com/office/drawing/2014/main" id="{194F41D3-6FFC-72A0-6ADB-DF6A4EBED153}"/>
                </a:ext>
              </a:extLst>
            </p:cNvPr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164;p76">
              <a:extLst>
                <a:ext uri="{FF2B5EF4-FFF2-40B4-BE49-F238E27FC236}">
                  <a16:creationId xmlns:a16="http://schemas.microsoft.com/office/drawing/2014/main" id="{AB083A2F-CFA2-BDFC-9F11-F8BCCB93F61B}"/>
                </a:ext>
              </a:extLst>
            </p:cNvPr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165;p76">
              <a:extLst>
                <a:ext uri="{FF2B5EF4-FFF2-40B4-BE49-F238E27FC236}">
                  <a16:creationId xmlns:a16="http://schemas.microsoft.com/office/drawing/2014/main" id="{F9517A6B-467E-5B6E-4A2D-6F15F842CE6A}"/>
                </a:ext>
              </a:extLst>
            </p:cNvPr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6856;p75">
            <a:extLst>
              <a:ext uri="{FF2B5EF4-FFF2-40B4-BE49-F238E27FC236}">
                <a16:creationId xmlns:a16="http://schemas.microsoft.com/office/drawing/2014/main" id="{2BF9A9FA-3CAA-C57D-C05F-459BE09E4671}"/>
              </a:ext>
            </a:extLst>
          </p:cNvPr>
          <p:cNvGrpSpPr/>
          <p:nvPr/>
        </p:nvGrpSpPr>
        <p:grpSpPr>
          <a:xfrm>
            <a:off x="4243782" y="1369308"/>
            <a:ext cx="656435" cy="623547"/>
            <a:chOff x="1049375" y="2318350"/>
            <a:chExt cx="298525" cy="295400"/>
          </a:xfrm>
        </p:grpSpPr>
        <p:sp>
          <p:nvSpPr>
            <p:cNvPr id="9" name="Google Shape;16857;p75">
              <a:extLst>
                <a:ext uri="{FF2B5EF4-FFF2-40B4-BE49-F238E27FC236}">
                  <a16:creationId xmlns:a16="http://schemas.microsoft.com/office/drawing/2014/main" id="{D65D59EB-9849-86F0-CE8C-D2B3B6FEE574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858;p75">
              <a:extLst>
                <a:ext uri="{FF2B5EF4-FFF2-40B4-BE49-F238E27FC236}">
                  <a16:creationId xmlns:a16="http://schemas.microsoft.com/office/drawing/2014/main" id="{836B4776-A9EF-02B1-B53A-BC0C0AB4B298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859;p75">
              <a:extLst>
                <a:ext uri="{FF2B5EF4-FFF2-40B4-BE49-F238E27FC236}">
                  <a16:creationId xmlns:a16="http://schemas.microsoft.com/office/drawing/2014/main" id="{5B275DAC-A269-2FC9-9ACA-2C3365549B27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860;p75">
              <a:extLst>
                <a:ext uri="{FF2B5EF4-FFF2-40B4-BE49-F238E27FC236}">
                  <a16:creationId xmlns:a16="http://schemas.microsoft.com/office/drawing/2014/main" id="{AC1772C8-92B1-BA6D-2790-8B2091B02C1C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7083;p76">
            <a:extLst>
              <a:ext uri="{FF2B5EF4-FFF2-40B4-BE49-F238E27FC236}">
                <a16:creationId xmlns:a16="http://schemas.microsoft.com/office/drawing/2014/main" id="{FB8E88D5-FAA7-F9E4-0B2F-AE26469DE26F}"/>
              </a:ext>
            </a:extLst>
          </p:cNvPr>
          <p:cNvSpPr/>
          <p:nvPr/>
        </p:nvSpPr>
        <p:spPr>
          <a:xfrm>
            <a:off x="1625623" y="1425009"/>
            <a:ext cx="525153" cy="583707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83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17520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Data resizing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52A33-B3EC-18C9-02BE-C810F3CD1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0" y="853233"/>
            <a:ext cx="4168089" cy="41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3;p51">
            <a:extLst>
              <a:ext uri="{FF2B5EF4-FFF2-40B4-BE49-F238E27FC236}">
                <a16:creationId xmlns:a16="http://schemas.microsoft.com/office/drawing/2014/main" id="{0B60D185-D3D4-EB41-FE51-AD8D69EF0023}"/>
              </a:ext>
            </a:extLst>
          </p:cNvPr>
          <p:cNvSpPr txBox="1"/>
          <p:nvPr/>
        </p:nvSpPr>
        <p:spPr>
          <a:xfrm>
            <a:off x="4571999" y="1722474"/>
            <a:ext cx="4402314" cy="89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ImageDataGenerator</a:t>
            </a: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()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200x200 pixels, RGB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Batch size = 36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761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17520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Building the model</a:t>
            </a:r>
          </a:p>
        </p:txBody>
      </p:sp>
      <p:sp>
        <p:nvSpPr>
          <p:cNvPr id="6" name="Google Shape;743;p51">
            <a:extLst>
              <a:ext uri="{FF2B5EF4-FFF2-40B4-BE49-F238E27FC236}">
                <a16:creationId xmlns:a16="http://schemas.microsoft.com/office/drawing/2014/main" id="{0B60D185-D3D4-EB41-FE51-AD8D69EF0023}"/>
              </a:ext>
            </a:extLst>
          </p:cNvPr>
          <p:cNvSpPr txBox="1"/>
          <p:nvPr/>
        </p:nvSpPr>
        <p:spPr>
          <a:xfrm>
            <a:off x="478731" y="3890288"/>
            <a:ext cx="4402314" cy="89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Xception</a:t>
            </a: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base model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Adamax</a:t>
            </a: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optimizer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 cross-entropy</a:t>
            </a:r>
          </a:p>
        </p:txBody>
      </p:sp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9C7A8E2-6525-8FB2-51BF-33E3A260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727645"/>
            <a:ext cx="5783580" cy="2895600"/>
          </a:xfrm>
          <a:prstGeom prst="rect">
            <a:avLst/>
          </a:prstGeom>
        </p:spPr>
      </p:pic>
      <p:sp>
        <p:nvSpPr>
          <p:cNvPr id="5" name="Google Shape;743;p51">
            <a:extLst>
              <a:ext uri="{FF2B5EF4-FFF2-40B4-BE49-F238E27FC236}">
                <a16:creationId xmlns:a16="http://schemas.microsoft.com/office/drawing/2014/main" id="{990699EA-DF3C-C922-0C8A-72709A25A648}"/>
              </a:ext>
            </a:extLst>
          </p:cNvPr>
          <p:cNvSpPr txBox="1"/>
          <p:nvPr/>
        </p:nvSpPr>
        <p:spPr>
          <a:xfrm>
            <a:off x="4572000" y="3890288"/>
            <a:ext cx="4402314" cy="89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 dropout layers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ReLu</a:t>
            </a: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sz="20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Softmax</a:t>
            </a: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activation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0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Metric = accuracy</a:t>
            </a:r>
          </a:p>
        </p:txBody>
      </p:sp>
    </p:spTree>
    <p:extLst>
      <p:ext uri="{BB962C8B-B14F-4D97-AF65-F5344CB8AC3E}">
        <p14:creationId xmlns:p14="http://schemas.microsoft.com/office/powerpoint/2010/main" val="41915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17520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Training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25D7-7DAF-F463-F915-EA382E0B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5" y="1815954"/>
            <a:ext cx="8384889" cy="2980398"/>
          </a:xfrm>
          <a:prstGeom prst="rect">
            <a:avLst/>
          </a:prstGeom>
        </p:spPr>
      </p:pic>
      <p:sp>
        <p:nvSpPr>
          <p:cNvPr id="7" name="Google Shape;441;p39">
            <a:extLst>
              <a:ext uri="{FF2B5EF4-FFF2-40B4-BE49-F238E27FC236}">
                <a16:creationId xmlns:a16="http://schemas.microsoft.com/office/drawing/2014/main" id="{4B22F1D1-D5EA-1898-4700-8D75EF36F39A}"/>
              </a:ext>
            </a:extLst>
          </p:cNvPr>
          <p:cNvSpPr txBox="1">
            <a:spLocks/>
          </p:cNvSpPr>
          <p:nvPr/>
        </p:nvSpPr>
        <p:spPr>
          <a:xfrm>
            <a:off x="818644" y="944103"/>
            <a:ext cx="7506712" cy="735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</a:rPr>
              <a:t>Model was trained over 8 epochs</a:t>
            </a: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7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17520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Model deployment using </a:t>
            </a:r>
            <a:r>
              <a:rPr lang="en-US" sz="31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Streamlit</a:t>
            </a:r>
            <a:endParaRPr lang="en-US" sz="31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CD67E-DE39-5C6D-74D4-18940221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0" y="835522"/>
            <a:ext cx="5008872" cy="3743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F18EB-3635-5E8F-BE65-886F643CA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6" y="835522"/>
            <a:ext cx="3727821" cy="3740878"/>
          </a:xfrm>
          <a:prstGeom prst="rect">
            <a:avLst/>
          </a:prstGeom>
        </p:spPr>
      </p:pic>
      <p:sp>
        <p:nvSpPr>
          <p:cNvPr id="9" name="Google Shape;441;p39">
            <a:extLst>
              <a:ext uri="{FF2B5EF4-FFF2-40B4-BE49-F238E27FC236}">
                <a16:creationId xmlns:a16="http://schemas.microsoft.com/office/drawing/2014/main" id="{10741451-2A5B-319B-8BC6-394D3C37E5CA}"/>
              </a:ext>
            </a:extLst>
          </p:cNvPr>
          <p:cNvSpPr txBox="1">
            <a:spLocks/>
          </p:cNvSpPr>
          <p:nvPr/>
        </p:nvSpPr>
        <p:spPr>
          <a:xfrm>
            <a:off x="121689" y="4555126"/>
            <a:ext cx="8821597" cy="5643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</a:rPr>
              <a:t>Due to computational limitations, this step could not be finished</a:t>
            </a:r>
            <a:endParaRPr lang="en-US" sz="22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6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929549" y="2324100"/>
            <a:ext cx="3705885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discussion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840" r="18033"/>
          <a:stretch/>
        </p:blipFill>
        <p:spPr>
          <a:xfrm>
            <a:off x="5353050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929550" y="835275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1437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 txBox="1">
            <a:spLocks noGrp="1"/>
          </p:cNvSpPr>
          <p:nvPr>
            <p:ph type="title"/>
          </p:nvPr>
        </p:nvSpPr>
        <p:spPr>
          <a:xfrm>
            <a:off x="3710621" y="145821"/>
            <a:ext cx="5001365" cy="1079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5"/>
                </a:solidFill>
              </a:rPr>
              <a:t>2D CNN </a:t>
            </a:r>
            <a:r>
              <a:rPr lang="en" sz="4800" dirty="0"/>
              <a:t>model</a:t>
            </a:r>
            <a:endParaRPr sz="4800" dirty="0">
              <a:solidFill>
                <a:schemeClr val="accent6"/>
              </a:solidFill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11E980-E107-C426-82E0-3DCA1012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88" y="1371607"/>
            <a:ext cx="5920212" cy="3771893"/>
          </a:xfrm>
          <a:prstGeom prst="rect">
            <a:avLst/>
          </a:prstGeom>
        </p:spPr>
      </p:pic>
      <p:pic>
        <p:nvPicPr>
          <p:cNvPr id="9" name="Picture 8" descr="A diagram of a function&#10;&#10;Description automatically generated">
            <a:extLst>
              <a:ext uri="{FF2B5EF4-FFF2-40B4-BE49-F238E27FC236}">
                <a16:creationId xmlns:a16="http://schemas.microsoft.com/office/drawing/2014/main" id="{E9688A38-EA1A-E19F-3C65-4443A9303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22378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9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3219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Model training metrics</a:t>
            </a:r>
          </a:p>
        </p:txBody>
      </p:sp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8EF1FC2-33F0-3EE6-F9A9-9228B68A3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66" y="1006828"/>
            <a:ext cx="7340267" cy="3900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34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3219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Train, validation, and test accuracy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A6303C-4935-F5A0-387A-6A6718F2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58" y="1016000"/>
            <a:ext cx="6256083" cy="37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929550" y="2324100"/>
            <a:ext cx="3495000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840" r="18033"/>
          <a:stretch/>
        </p:blipFill>
        <p:spPr>
          <a:xfrm>
            <a:off x="5353050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929550" y="835275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5396916" y="2289600"/>
            <a:ext cx="3648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 evaluation 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E52B87B-EF9A-1CD8-9635-75B047125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25"/>
            <a:ext cx="539940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7C3663-A782-35DB-22D5-A2BBDE4E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9" y="0"/>
            <a:ext cx="539940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7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929549" y="2324100"/>
            <a:ext cx="3705885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Concluding remarks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840" r="18033"/>
          <a:stretch/>
        </p:blipFill>
        <p:spPr>
          <a:xfrm>
            <a:off x="5353050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929550" y="835275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1975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2974B20-BC48-7BFE-D9AF-C0D57B66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405" y="1492959"/>
            <a:ext cx="2857500" cy="28575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Google Shape;760;p52">
            <a:extLst>
              <a:ext uri="{FF2B5EF4-FFF2-40B4-BE49-F238E27FC236}">
                <a16:creationId xmlns:a16="http://schemas.microsoft.com/office/drawing/2014/main" id="{ACC8D1F7-D644-9332-779A-27FF84E70EE3}"/>
              </a:ext>
            </a:extLst>
          </p:cNvPr>
          <p:cNvSpPr txBox="1">
            <a:spLocks/>
          </p:cNvSpPr>
          <p:nvPr/>
        </p:nvSpPr>
        <p:spPr>
          <a:xfrm>
            <a:off x="5728405" y="911993"/>
            <a:ext cx="2857500" cy="56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GitHub repo</a:t>
            </a:r>
          </a:p>
        </p:txBody>
      </p:sp>
      <p:sp>
        <p:nvSpPr>
          <p:cNvPr id="10" name="Google Shape;743;p51">
            <a:extLst>
              <a:ext uri="{FF2B5EF4-FFF2-40B4-BE49-F238E27FC236}">
                <a16:creationId xmlns:a16="http://schemas.microsoft.com/office/drawing/2014/main" id="{7608EBD5-94BA-2AB0-C1AA-A24A1A47F60D}"/>
              </a:ext>
            </a:extLst>
          </p:cNvPr>
          <p:cNvSpPr txBox="1"/>
          <p:nvPr/>
        </p:nvSpPr>
        <p:spPr>
          <a:xfrm>
            <a:off x="670984" y="911993"/>
            <a:ext cx="4769907" cy="360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Future work: </a:t>
            </a:r>
            <a:r>
              <a:rPr lang="en-US" sz="2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trying different CNN architectures and optimizers.</a:t>
            </a:r>
            <a:endParaRPr lang="en-US" sz="2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Limitations: </a:t>
            </a:r>
            <a:r>
              <a:rPr lang="en-US" sz="2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deployment</a:t>
            </a:r>
            <a:endParaRPr lang="en-US" sz="2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Potential for deep learning in healthcare</a:t>
            </a:r>
            <a:endParaRPr sz="28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5275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56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2"/>
          <p:cNvSpPr txBox="1">
            <a:spLocks noGrp="1"/>
          </p:cNvSpPr>
          <p:nvPr>
            <p:ph type="ctrTitle"/>
          </p:nvPr>
        </p:nvSpPr>
        <p:spPr>
          <a:xfrm>
            <a:off x="190594" y="665400"/>
            <a:ext cx="3569778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774" name="Google Shape;774;p52"/>
          <p:cNvGrpSpPr/>
          <p:nvPr/>
        </p:nvGrpSpPr>
        <p:grpSpPr>
          <a:xfrm flipH="1">
            <a:off x="4377023" y="1087623"/>
            <a:ext cx="3838318" cy="3270795"/>
            <a:chOff x="930854" y="1021197"/>
            <a:chExt cx="4016237" cy="3422408"/>
          </a:xfrm>
        </p:grpSpPr>
        <p:sp>
          <p:nvSpPr>
            <p:cNvPr id="775" name="Google Shape;775;p52"/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2"/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2"/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2"/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2"/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2"/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2"/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2"/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2"/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2"/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2"/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2"/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2"/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2"/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2"/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2"/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2"/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2"/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52"/>
          <p:cNvSpPr/>
          <p:nvPr/>
        </p:nvSpPr>
        <p:spPr>
          <a:xfrm>
            <a:off x="7623000" y="834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2"/>
          <p:cNvSpPr/>
          <p:nvPr/>
        </p:nvSpPr>
        <p:spPr>
          <a:xfrm>
            <a:off x="8723275" y="5982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2"/>
          <p:cNvSpPr/>
          <p:nvPr/>
        </p:nvSpPr>
        <p:spPr>
          <a:xfrm>
            <a:off x="8723275" y="20822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5" name="Google Shape;805;p52"/>
          <p:cNvCxnSpPr>
            <a:stCxn id="802" idx="5"/>
            <a:endCxn id="804" idx="1"/>
          </p:cNvCxnSpPr>
          <p:nvPr/>
        </p:nvCxnSpPr>
        <p:spPr>
          <a:xfrm>
            <a:off x="7726707" y="937757"/>
            <a:ext cx="1006500" cy="115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52"/>
          <p:cNvSpPr/>
          <p:nvPr/>
        </p:nvSpPr>
        <p:spPr>
          <a:xfrm>
            <a:off x="4946850" y="39696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2"/>
          <p:cNvSpPr/>
          <p:nvPr/>
        </p:nvSpPr>
        <p:spPr>
          <a:xfrm>
            <a:off x="4129950" y="42697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8" name="Google Shape;808;p52"/>
          <p:cNvCxnSpPr>
            <a:stCxn id="802" idx="6"/>
            <a:endCxn id="803" idx="2"/>
          </p:cNvCxnSpPr>
          <p:nvPr/>
        </p:nvCxnSpPr>
        <p:spPr>
          <a:xfrm rot="10800000" flipH="1">
            <a:off x="7744500" y="631700"/>
            <a:ext cx="978900" cy="26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52"/>
          <p:cNvSpPr/>
          <p:nvPr/>
        </p:nvSpPr>
        <p:spPr>
          <a:xfrm>
            <a:off x="5888725" y="72963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2"/>
          <p:cNvSpPr/>
          <p:nvPr/>
        </p:nvSpPr>
        <p:spPr>
          <a:xfrm>
            <a:off x="4635075" y="571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9F8DA-DBE3-42ED-E1F1-00B548D50A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3538" y="3389305"/>
            <a:ext cx="2506752" cy="76619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of a pink cloud&#10;&#10;Description automatically generated">
            <a:extLst>
              <a:ext uri="{FF2B5EF4-FFF2-40B4-BE49-F238E27FC236}">
                <a16:creationId xmlns:a16="http://schemas.microsoft.com/office/drawing/2014/main" id="{3785A25A-ABD0-3E87-7007-31168141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1" y="2217499"/>
            <a:ext cx="2573919" cy="2573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441;p39">
            <a:extLst>
              <a:ext uri="{FF2B5EF4-FFF2-40B4-BE49-F238E27FC236}">
                <a16:creationId xmlns:a16="http://schemas.microsoft.com/office/drawing/2014/main" id="{8EE0C523-0D99-BDEB-5776-EA176832055B}"/>
              </a:ext>
            </a:extLst>
          </p:cNvPr>
          <p:cNvSpPr txBox="1">
            <a:spLocks/>
          </p:cNvSpPr>
          <p:nvPr/>
        </p:nvSpPr>
        <p:spPr>
          <a:xfrm>
            <a:off x="748844" y="1538378"/>
            <a:ext cx="2613297" cy="735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</a:rPr>
              <a:t>Stay curious </a:t>
            </a:r>
            <a:r>
              <a:rPr lang="en-US" sz="28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110939" y="156531"/>
            <a:ext cx="3642450" cy="678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Brain tumors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1595" t="1509" r="23978" b="238"/>
          <a:stretch/>
        </p:blipFill>
        <p:spPr>
          <a:xfrm flipH="1">
            <a:off x="4888088" y="0"/>
            <a:ext cx="4256059" cy="5143501"/>
          </a:xfrm>
          <a:prstGeom prst="rect">
            <a:avLst/>
          </a:prstGeom>
        </p:spPr>
      </p:pic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2968209" y="3711813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743;p51">
            <a:extLst>
              <a:ext uri="{FF2B5EF4-FFF2-40B4-BE49-F238E27FC236}">
                <a16:creationId xmlns:a16="http://schemas.microsoft.com/office/drawing/2014/main" id="{AC7A7440-55E5-502B-3444-D7DCCFADFB9A}"/>
              </a:ext>
            </a:extLst>
          </p:cNvPr>
          <p:cNvSpPr txBox="1"/>
          <p:nvPr/>
        </p:nvSpPr>
        <p:spPr>
          <a:xfrm>
            <a:off x="623185" y="808955"/>
            <a:ext cx="4402314" cy="89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Changes in personality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Tremors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Seizures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Vomiting</a:t>
            </a: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40000"/>
              <a:buFont typeface="Raleway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Headaches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702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>
            <a:spLocks noGrp="1"/>
          </p:cNvSpPr>
          <p:nvPr>
            <p:ph type="title"/>
          </p:nvPr>
        </p:nvSpPr>
        <p:spPr>
          <a:xfrm>
            <a:off x="319902" y="355987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Most common tumor types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40" name="Google Shape;440;p39"/>
          <p:cNvSpPr txBox="1">
            <a:spLocks noGrp="1"/>
          </p:cNvSpPr>
          <p:nvPr>
            <p:ph type="title" idx="2"/>
          </p:nvPr>
        </p:nvSpPr>
        <p:spPr>
          <a:xfrm>
            <a:off x="720000" y="32845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Glioma</a:t>
            </a:r>
            <a:endParaRPr sz="2400" dirty="0"/>
          </a:p>
        </p:txBody>
      </p:sp>
      <p:sp>
        <p:nvSpPr>
          <p:cNvPr id="442" name="Google Shape;442;p39"/>
          <p:cNvSpPr txBox="1">
            <a:spLocks noGrp="1"/>
          </p:cNvSpPr>
          <p:nvPr>
            <p:ph type="title" idx="3"/>
          </p:nvPr>
        </p:nvSpPr>
        <p:spPr>
          <a:xfrm>
            <a:off x="3409639" y="32845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Meningioma</a:t>
            </a:r>
            <a:endParaRPr sz="2400" dirty="0"/>
          </a:p>
        </p:txBody>
      </p:sp>
      <p:sp>
        <p:nvSpPr>
          <p:cNvPr id="444" name="Google Shape;444;p39"/>
          <p:cNvSpPr txBox="1">
            <a:spLocks noGrp="1"/>
          </p:cNvSpPr>
          <p:nvPr>
            <p:ph type="title" idx="5"/>
          </p:nvPr>
        </p:nvSpPr>
        <p:spPr>
          <a:xfrm>
            <a:off x="6087650" y="32845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Pituitary</a:t>
            </a:r>
            <a:endParaRPr sz="2400" dirty="0"/>
          </a:p>
        </p:txBody>
      </p:sp>
      <p:grpSp>
        <p:nvGrpSpPr>
          <p:cNvPr id="446" name="Google Shape;446;p39"/>
          <p:cNvGrpSpPr/>
          <p:nvPr/>
        </p:nvGrpSpPr>
        <p:grpSpPr>
          <a:xfrm>
            <a:off x="6977925" y="487300"/>
            <a:ext cx="1961600" cy="1029000"/>
            <a:chOff x="4501725" y="419225"/>
            <a:chExt cx="1961600" cy="1029000"/>
          </a:xfrm>
        </p:grpSpPr>
        <p:sp>
          <p:nvSpPr>
            <p:cNvPr id="447" name="Google Shape;447;p39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39"/>
            <p:cNvCxnSpPr>
              <a:stCxn id="447" idx="2"/>
              <a:endCxn id="449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39"/>
            <p:cNvCxnSpPr>
              <a:stCxn id="448" idx="3"/>
              <a:endCxn id="447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2" name="Google Shape;452;p39"/>
          <p:cNvSpPr/>
          <p:nvPr/>
        </p:nvSpPr>
        <p:spPr>
          <a:xfrm>
            <a:off x="6360700" y="41895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>
            <a:off x="1121100" y="43066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brain scan&#10;&#10;Description automatically generated">
            <a:extLst>
              <a:ext uri="{FF2B5EF4-FFF2-40B4-BE49-F238E27FC236}">
                <a16:creationId xmlns:a16="http://schemas.microsoft.com/office/drawing/2014/main" id="{90A6F4CC-18C8-70FB-8B26-800A155B1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11159" r="9372" b="4813"/>
          <a:stretch/>
        </p:blipFill>
        <p:spPr>
          <a:xfrm>
            <a:off x="1162811" y="1377665"/>
            <a:ext cx="1714542" cy="1783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D8D8C08D-92D7-BA2F-B114-0ADDA19F1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947" y="1377665"/>
            <a:ext cx="1536105" cy="18965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-up of a brain scan&#10;&#10;Description automatically generated">
            <a:extLst>
              <a:ext uri="{FF2B5EF4-FFF2-40B4-BE49-F238E27FC236}">
                <a16:creationId xmlns:a16="http://schemas.microsoft.com/office/drawing/2014/main" id="{A9542850-9DF7-8C13-8B74-1628EF027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2" r="6800"/>
          <a:stretch/>
        </p:blipFill>
        <p:spPr>
          <a:xfrm>
            <a:off x="6487797" y="1441779"/>
            <a:ext cx="1536105" cy="17616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brain scan&#10;&#10;Description automatically generated">
            <a:extLst>
              <a:ext uri="{FF2B5EF4-FFF2-40B4-BE49-F238E27FC236}">
                <a16:creationId xmlns:a16="http://schemas.microsoft.com/office/drawing/2014/main" id="{21A15CAF-10BC-9836-5F56-9EC6E5BB8C4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2"/>
          <a:srcRect l="1421" r="2339"/>
          <a:stretch/>
        </p:blipFill>
        <p:spPr>
          <a:xfrm>
            <a:off x="5192889" y="878292"/>
            <a:ext cx="3951111" cy="3303165"/>
          </a:xfrm>
        </p:spPr>
      </p:pic>
      <p:sp>
        <p:nvSpPr>
          <p:cNvPr id="7" name="Google Shape;646;p47">
            <a:extLst>
              <a:ext uri="{FF2B5EF4-FFF2-40B4-BE49-F238E27FC236}">
                <a16:creationId xmlns:a16="http://schemas.microsoft.com/office/drawing/2014/main" id="{075647D4-1D26-F775-C35D-3AB39A1D61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445" y="22391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" name="Google Shape;441;p39">
            <a:extLst>
              <a:ext uri="{FF2B5EF4-FFF2-40B4-BE49-F238E27FC236}">
                <a16:creationId xmlns:a16="http://schemas.microsoft.com/office/drawing/2014/main" id="{447DCEA9-76E9-EC3D-878A-0C9E18BE9F44}"/>
              </a:ext>
            </a:extLst>
          </p:cNvPr>
          <p:cNvSpPr txBox="1">
            <a:spLocks/>
          </p:cNvSpPr>
          <p:nvPr/>
        </p:nvSpPr>
        <p:spPr>
          <a:xfrm>
            <a:off x="0" y="819608"/>
            <a:ext cx="5204178" cy="3420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accent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Raleway" pitchFamily="2" charset="0"/>
                <a:ea typeface="Calibri" panose="020F0502020204030204" pitchFamily="34" charset="0"/>
              </a:rPr>
              <a:t>This dataset consists of testing and training data for the 4 groups: No tumor, pituitary, meningioma, and glioma. </a:t>
            </a: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Raleway" pitchFamily="2" charset="0"/>
                <a:ea typeface="Calibri" panose="020F0502020204030204" pitchFamily="34" charset="0"/>
              </a:rPr>
              <a:t>The testing data consists of around 300-400 images for each group separately. </a:t>
            </a: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Raleway" pitchFamily="2" charset="0"/>
                <a:ea typeface="Calibri" panose="020F0502020204030204" pitchFamily="34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effectLst/>
                <a:latin typeface="Raleway" pitchFamily="2" charset="0"/>
                <a:ea typeface="Calibri" panose="020F0502020204030204" pitchFamily="34" charset="0"/>
              </a:rPr>
              <a:t>he training data consists of 1300-1600 images for each group separately.</a:t>
            </a:r>
            <a:endParaRPr lang="en-US" sz="1800" dirty="0">
              <a:solidFill>
                <a:schemeClr val="tx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4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37"/>
          <p:cNvCxnSpPr>
            <a:cxnSpLocks/>
          </p:cNvCxnSpPr>
          <p:nvPr/>
        </p:nvCxnSpPr>
        <p:spPr>
          <a:xfrm>
            <a:off x="6703505" y="-455244"/>
            <a:ext cx="1006500" cy="115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title"/>
          </p:nvPr>
        </p:nvSpPr>
        <p:spPr>
          <a:xfrm>
            <a:off x="5346885" y="951763"/>
            <a:ext cx="31077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Research question</a:t>
            </a:r>
            <a:endParaRPr sz="4400" dirty="0">
              <a:solidFill>
                <a:schemeClr val="accent6"/>
              </a:solidFill>
            </a:endParaRPr>
          </a:p>
        </p:txBody>
      </p:sp>
      <p:sp>
        <p:nvSpPr>
          <p:cNvPr id="401" name="Google Shape;401;p37"/>
          <p:cNvSpPr txBox="1">
            <a:spLocks noGrp="1"/>
          </p:cNvSpPr>
          <p:nvPr>
            <p:ph type="subTitle" idx="1"/>
          </p:nvPr>
        </p:nvSpPr>
        <p:spPr>
          <a:xfrm rot="-332">
            <a:off x="4857994" y="2238692"/>
            <a:ext cx="4133729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Raleway" pitchFamily="2" charset="0"/>
                <a:ea typeface="Calibri" panose="020F0502020204030204" pitchFamily="34" charset="0"/>
              </a:rPr>
              <a:t>How accurately can a deep learning model identify and classify different types of tumors using MRI images?</a:t>
            </a:r>
            <a:endParaRPr sz="16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402" name="Google Shape;402;p37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9799" r="19799"/>
          <a:stretch/>
        </p:blipFill>
        <p:spPr>
          <a:xfrm>
            <a:off x="0" y="0"/>
            <a:ext cx="4572003" cy="5143501"/>
          </a:xfrm>
          <a:prstGeom prst="rect">
            <a:avLst/>
          </a:prstGeom>
        </p:spPr>
      </p:pic>
      <p:sp>
        <p:nvSpPr>
          <p:cNvPr id="403" name="Google Shape;403;p37"/>
          <p:cNvSpPr/>
          <p:nvPr/>
        </p:nvSpPr>
        <p:spPr>
          <a:xfrm>
            <a:off x="7642050" y="6054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8742325" y="3696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8742325" y="18536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/>
          <p:nvPr/>
        </p:nvSpPr>
        <p:spPr>
          <a:xfrm rot="1688844">
            <a:off x="6922203" y="4358465"/>
            <a:ext cx="121465" cy="12146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8" name="Google Shape;408;p37"/>
          <p:cNvCxnSpPr>
            <a:stCxn id="403" idx="6"/>
            <a:endCxn id="404" idx="2"/>
          </p:cNvCxnSpPr>
          <p:nvPr/>
        </p:nvCxnSpPr>
        <p:spPr>
          <a:xfrm rot="10800000" flipH="1">
            <a:off x="7763550" y="403100"/>
            <a:ext cx="978900" cy="26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7"/>
          <p:cNvCxnSpPr>
            <a:stCxn id="410" idx="7"/>
            <a:endCxn id="407" idx="3"/>
          </p:cNvCxnSpPr>
          <p:nvPr/>
        </p:nvCxnSpPr>
        <p:spPr>
          <a:xfrm rot="10800000" flipH="1">
            <a:off x="6043459" y="4436841"/>
            <a:ext cx="881400" cy="36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7"/>
          <p:cNvSpPr/>
          <p:nvPr/>
        </p:nvSpPr>
        <p:spPr>
          <a:xfrm>
            <a:off x="5986100" y="47873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4848225" y="571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929549" y="2324100"/>
            <a:ext cx="3705885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2840" r="18033"/>
          <a:stretch/>
        </p:blipFill>
        <p:spPr>
          <a:xfrm>
            <a:off x="5353050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929550" y="835275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9820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 libraries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47" name="Google Shape;647;p47"/>
          <p:cNvSpPr/>
          <p:nvPr/>
        </p:nvSpPr>
        <p:spPr>
          <a:xfrm>
            <a:off x="1572126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>
            <a:off x="1103826" y="13014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CV2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p47"/>
          <p:cNvSpPr/>
          <p:nvPr/>
        </p:nvSpPr>
        <p:spPr>
          <a:xfrm>
            <a:off x="2458283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47"/>
          <p:cNvSpPr/>
          <p:nvPr/>
        </p:nvSpPr>
        <p:spPr>
          <a:xfrm>
            <a:off x="3344440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47"/>
          <p:cNvSpPr/>
          <p:nvPr/>
        </p:nvSpPr>
        <p:spPr>
          <a:xfrm>
            <a:off x="4230597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5116755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47"/>
          <p:cNvSpPr/>
          <p:nvPr/>
        </p:nvSpPr>
        <p:spPr>
          <a:xfrm>
            <a:off x="6002912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47"/>
          <p:cNvSpPr/>
          <p:nvPr/>
        </p:nvSpPr>
        <p:spPr>
          <a:xfrm>
            <a:off x="6889069" y="2599875"/>
            <a:ext cx="564300" cy="564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47"/>
          <p:cNvSpPr txBox="1"/>
          <p:nvPr/>
        </p:nvSpPr>
        <p:spPr>
          <a:xfrm>
            <a:off x="1989976" y="36870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Numpy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3766276" y="42570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Pandas</a:t>
            </a:r>
            <a:endParaRPr sz="12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8" name="Google Shape;658;p47"/>
          <p:cNvSpPr txBox="1"/>
          <p:nvPr/>
        </p:nvSpPr>
        <p:spPr>
          <a:xfrm>
            <a:off x="5542576" y="36870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Seaborn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Google Shape;660;p47"/>
          <p:cNvSpPr txBox="1"/>
          <p:nvPr/>
        </p:nvSpPr>
        <p:spPr>
          <a:xfrm>
            <a:off x="2876151" y="18450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OS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47"/>
          <p:cNvSpPr txBox="1"/>
          <p:nvPr/>
        </p:nvSpPr>
        <p:spPr>
          <a:xfrm>
            <a:off x="4572000" y="1283250"/>
            <a:ext cx="1636551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Tensorflow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6420801" y="1845000"/>
            <a:ext cx="1500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Matplotlib</a:t>
            </a:r>
            <a:endParaRPr sz="2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63" name="Google Shape;663;p47"/>
          <p:cNvCxnSpPr>
            <a:stCxn id="648" idx="2"/>
            <a:endCxn id="647" idx="0"/>
          </p:cNvCxnSpPr>
          <p:nvPr/>
        </p:nvCxnSpPr>
        <p:spPr>
          <a:xfrm>
            <a:off x="1854276" y="1647900"/>
            <a:ext cx="0" cy="951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4" name="Google Shape;664;p47"/>
          <p:cNvCxnSpPr>
            <a:stCxn id="656" idx="0"/>
            <a:endCxn id="649" idx="4"/>
          </p:cNvCxnSpPr>
          <p:nvPr/>
        </p:nvCxnSpPr>
        <p:spPr>
          <a:xfrm rot="10800000">
            <a:off x="2740426" y="3164100"/>
            <a:ext cx="0" cy="522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" name="Google Shape;665;p47"/>
          <p:cNvCxnSpPr>
            <a:stCxn id="660" idx="2"/>
            <a:endCxn id="650" idx="0"/>
          </p:cNvCxnSpPr>
          <p:nvPr/>
        </p:nvCxnSpPr>
        <p:spPr>
          <a:xfrm>
            <a:off x="3626601" y="2191500"/>
            <a:ext cx="0" cy="408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6" name="Google Shape;666;p47"/>
          <p:cNvCxnSpPr>
            <a:stCxn id="657" idx="0"/>
            <a:endCxn id="651" idx="4"/>
          </p:cNvCxnSpPr>
          <p:nvPr/>
        </p:nvCxnSpPr>
        <p:spPr>
          <a:xfrm rot="10800000">
            <a:off x="4512826" y="3164100"/>
            <a:ext cx="3900" cy="1092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7" name="Google Shape;667;p47"/>
          <p:cNvCxnSpPr>
            <a:cxnSpLocks/>
            <a:stCxn id="661" idx="2"/>
            <a:endCxn id="652" idx="0"/>
          </p:cNvCxnSpPr>
          <p:nvPr/>
        </p:nvCxnSpPr>
        <p:spPr>
          <a:xfrm>
            <a:off x="5390276" y="1629750"/>
            <a:ext cx="8629" cy="970125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8" name="Google Shape;668;p47"/>
          <p:cNvCxnSpPr>
            <a:stCxn id="658" idx="0"/>
            <a:endCxn id="653" idx="4"/>
          </p:cNvCxnSpPr>
          <p:nvPr/>
        </p:nvCxnSpPr>
        <p:spPr>
          <a:xfrm rot="10800000">
            <a:off x="6284926" y="3164100"/>
            <a:ext cx="8100" cy="522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9" name="Google Shape;669;p47"/>
          <p:cNvCxnSpPr>
            <a:stCxn id="662" idx="2"/>
            <a:endCxn id="654" idx="0"/>
          </p:cNvCxnSpPr>
          <p:nvPr/>
        </p:nvCxnSpPr>
        <p:spPr>
          <a:xfrm>
            <a:off x="7171251" y="2191500"/>
            <a:ext cx="0" cy="4083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71" name="Google Shape;671;p47"/>
          <p:cNvSpPr/>
          <p:nvPr/>
        </p:nvSpPr>
        <p:spPr>
          <a:xfrm>
            <a:off x="7391400" y="78855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6787425" y="272400"/>
            <a:ext cx="1961600" cy="1029000"/>
            <a:chOff x="4501725" y="419225"/>
            <a:chExt cx="1961600" cy="1029000"/>
          </a:xfrm>
        </p:grpSpPr>
        <p:sp>
          <p:nvSpPr>
            <p:cNvPr id="673" name="Google Shape;673;p47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6" name="Google Shape;676;p47"/>
            <p:cNvCxnSpPr>
              <a:stCxn id="673" idx="2"/>
              <a:endCxn id="675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7"/>
            <p:cNvCxnSpPr>
              <a:stCxn id="674" idx="3"/>
              <a:endCxn id="673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8" name="Google Shape;678;p47"/>
          <p:cNvSpPr/>
          <p:nvPr/>
        </p:nvSpPr>
        <p:spPr>
          <a:xfrm>
            <a:off x="7921701" y="16143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1504926" y="43066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49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;p47">
            <a:extLst>
              <a:ext uri="{FF2B5EF4-FFF2-40B4-BE49-F238E27FC236}">
                <a16:creationId xmlns:a16="http://schemas.microsoft.com/office/drawing/2014/main" id="{2A3E2BD3-73F6-1722-1888-53365662BF14}"/>
              </a:ext>
            </a:extLst>
          </p:cNvPr>
          <p:cNvSpPr txBox="1">
            <a:spLocks/>
          </p:cNvSpPr>
          <p:nvPr/>
        </p:nvSpPr>
        <p:spPr>
          <a:xfrm>
            <a:off x="403911" y="3219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chemeClr val="tx1"/>
                </a:solidFill>
                <a:latin typeface="Montserrat" panose="00000500000000000000" pitchFamily="2" charset="0"/>
              </a:rPr>
              <a:t>Load train and 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99837-8050-B032-A4B4-3F1F71F9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5" r="14866"/>
          <a:stretch/>
        </p:blipFill>
        <p:spPr>
          <a:xfrm>
            <a:off x="245867" y="1232850"/>
            <a:ext cx="4326133" cy="3588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DD58B-C67C-1418-984F-84EE4170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19" y="1232849"/>
            <a:ext cx="4276714" cy="35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ain Tumor Disease by Slidesgo">
  <a:themeElements>
    <a:clrScheme name="Simple Light">
      <a:dk1>
        <a:srgbClr val="FFFFFF"/>
      </a:dk1>
      <a:lt1>
        <a:srgbClr val="170C25"/>
      </a:lt1>
      <a:dk2>
        <a:srgbClr val="1F0065"/>
      </a:dk2>
      <a:lt2>
        <a:srgbClr val="0201BD"/>
      </a:lt2>
      <a:accent1>
        <a:srgbClr val="007FCA"/>
      </a:accent1>
      <a:accent2>
        <a:srgbClr val="00DBF6"/>
      </a:accent2>
      <a:accent3>
        <a:srgbClr val="00FFFD"/>
      </a:accent3>
      <a:accent4>
        <a:srgbClr val="51E0FF"/>
      </a:accent4>
      <a:accent5>
        <a:srgbClr val="DE002B"/>
      </a:accent5>
      <a:accent6>
        <a:srgbClr val="FF275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305</Words>
  <Application>Microsoft Office PowerPoint</Application>
  <PresentationFormat>On-screen Show (16:9)</PresentationFormat>
  <Paragraphs>75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Raleway</vt:lpstr>
      <vt:lpstr>Montserrat</vt:lpstr>
      <vt:lpstr>Brain Tumor Disease by Slidesgo</vt:lpstr>
      <vt:lpstr>Brain Tumor Classification Using Deep Learning</vt:lpstr>
      <vt:lpstr>Introduction</vt:lpstr>
      <vt:lpstr>Brain tumors</vt:lpstr>
      <vt:lpstr>Most common tumor types</vt:lpstr>
      <vt:lpstr>Dataset overview</vt:lpstr>
      <vt:lpstr>Research question</vt:lpstr>
      <vt:lpstr>Methodology</vt:lpstr>
      <vt:lpstr>Importing libraries</vt:lpstr>
      <vt:lpstr>PowerPoint Presentation</vt:lpstr>
      <vt:lpstr>PowerPoint Presentation</vt:lpstr>
      <vt:lpstr>Splitting the data</vt:lpstr>
      <vt:lpstr>PowerPoint Presentation</vt:lpstr>
      <vt:lpstr>PowerPoint Presentation</vt:lpstr>
      <vt:lpstr>PowerPoint Presentation</vt:lpstr>
      <vt:lpstr>PowerPoint Presentation</vt:lpstr>
      <vt:lpstr>Results &amp; discussion</vt:lpstr>
      <vt:lpstr>2D CNN model</vt:lpstr>
      <vt:lpstr>PowerPoint Presentation</vt:lpstr>
      <vt:lpstr>PowerPoint Presentation</vt:lpstr>
      <vt:lpstr>PowerPoint Presentation</vt:lpstr>
      <vt:lpstr>Concluding remarks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Classification using Deep Learning</dc:title>
  <dc:creator>Nourine</dc:creator>
  <cp:lastModifiedBy>Nourine Mamdouh Sabry</cp:lastModifiedBy>
  <cp:revision>8</cp:revision>
  <dcterms:modified xsi:type="dcterms:W3CDTF">2024-05-31T17:05:00Z</dcterms:modified>
</cp:coreProperties>
</file>